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61" r:id="rId4"/>
    <p:sldId id="260" r:id="rId5"/>
    <p:sldId id="262" r:id="rId6"/>
    <p:sldId id="258" r:id="rId7"/>
    <p:sldId id="259" r:id="rId8"/>
  </p:sldIdLst>
  <p:sldSz cx="18288000" cy="10287000"/>
  <p:notesSz cx="6858000" cy="9144000"/>
  <p:embeddedFontLst>
    <p:embeddedFont>
      <p:font typeface="Open Sans" panose="020B0606030504020204" pitchFamily="34" charset="0"/>
      <p:regular r:id="rId10"/>
      <p:bold r:id="rId11"/>
      <p:italic r:id="rId12"/>
      <p:boldItalic r:id="rId13"/>
    </p:embeddedFont>
    <p:embeddedFont>
      <p:font typeface="Open Sans Bold" panose="020B0806030504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07A"/>
    <a:srgbClr val="F4AA0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2" autoAdjust="0"/>
    <p:restoredTop sz="94622" autoAdjust="0"/>
  </p:normalViewPr>
  <p:slideViewPr>
    <p:cSldViewPr>
      <p:cViewPr>
        <p:scale>
          <a:sx n="60" d="100"/>
          <a:sy n="60" d="100"/>
        </p:scale>
        <p:origin x="-256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18.10.2024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782551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097747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702518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410057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320113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524345" y="9026983"/>
            <a:ext cx="2763655" cy="1260017"/>
          </a:xfrm>
          <a:custGeom>
            <a:avLst/>
            <a:gdLst/>
            <a:ahLst/>
            <a:cxnLst/>
            <a:rect l="l" t="t" r="r" b="b"/>
            <a:pathLst>
              <a:path w="2763655" h="1260017">
                <a:moveTo>
                  <a:pt x="0" y="0"/>
                </a:moveTo>
                <a:lnTo>
                  <a:pt x="2763655" y="0"/>
                </a:lnTo>
                <a:lnTo>
                  <a:pt x="2763655" y="1260017"/>
                </a:lnTo>
                <a:lnTo>
                  <a:pt x="0" y="12600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594027" y="1147971"/>
            <a:ext cx="17099945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00"/>
              </a:lnSpc>
            </a:pPr>
            <a:r>
              <a:rPr lang="en-US" sz="4000" spc="76">
                <a:solidFill>
                  <a:srgbClr val="2A607A"/>
                </a:solidFill>
                <a:latin typeface="Open Sans Bold"/>
              </a:rPr>
              <a:t>Titel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94027" y="2378544"/>
            <a:ext cx="14072846" cy="3727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80"/>
              </a:lnSpc>
            </a:pPr>
            <a:r>
              <a:rPr lang="en-US" sz="2200">
                <a:solidFill>
                  <a:srgbClr val="096477"/>
                </a:solidFill>
                <a:latin typeface="Open Sans"/>
              </a:rPr>
              <a:t>Tekst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0FE4A10-EB9C-857C-8B7C-F1EC8FF1C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95400" y="421086"/>
            <a:ext cx="14803049" cy="9865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587676">
            <a:off x="14989529" y="6817900"/>
            <a:ext cx="6059751" cy="10158994"/>
          </a:xfrm>
          <a:custGeom>
            <a:avLst/>
            <a:gdLst/>
            <a:ahLst/>
            <a:cxnLst/>
            <a:rect l="l" t="t" r="r" b="b"/>
            <a:pathLst>
              <a:path w="6059751" h="10158994">
                <a:moveTo>
                  <a:pt x="0" y="0"/>
                </a:moveTo>
                <a:lnTo>
                  <a:pt x="6059751" y="0"/>
                </a:lnTo>
                <a:lnTo>
                  <a:pt x="6059751" y="10158994"/>
                </a:lnTo>
                <a:lnTo>
                  <a:pt x="0" y="101589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1298" b="-1298"/>
            </a:stretch>
          </a:blipFill>
        </p:spPr>
      </p:sp>
      <p:sp>
        <p:nvSpPr>
          <p:cNvPr id="3" name="Freeform 3"/>
          <p:cNvSpPr/>
          <p:nvPr/>
        </p:nvSpPr>
        <p:spPr>
          <a:xfrm rot="-5623641">
            <a:off x="3344436" y="-2311103"/>
            <a:ext cx="8781467" cy="14721872"/>
          </a:xfrm>
          <a:custGeom>
            <a:avLst/>
            <a:gdLst/>
            <a:ahLst/>
            <a:cxnLst/>
            <a:rect l="l" t="t" r="r" b="b"/>
            <a:pathLst>
              <a:path w="8781467" h="14721872">
                <a:moveTo>
                  <a:pt x="0" y="0"/>
                </a:moveTo>
                <a:lnTo>
                  <a:pt x="8781467" y="0"/>
                </a:lnTo>
                <a:lnTo>
                  <a:pt x="8781467" y="14721872"/>
                </a:lnTo>
                <a:lnTo>
                  <a:pt x="0" y="1472187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-1596" b="-1596"/>
            </a:stretch>
          </a:blipFill>
        </p:spPr>
      </p:sp>
      <p:grpSp>
        <p:nvGrpSpPr>
          <p:cNvPr id="4" name="Group 4"/>
          <p:cNvGrpSpPr/>
          <p:nvPr/>
        </p:nvGrpSpPr>
        <p:grpSpPr>
          <a:xfrm rot="2937757">
            <a:off x="12514217" y="3278357"/>
            <a:ext cx="7926115" cy="5289520"/>
            <a:chOff x="0" y="0"/>
            <a:chExt cx="10568153" cy="7052693"/>
          </a:xfrm>
        </p:grpSpPr>
        <p:sp>
          <p:nvSpPr>
            <p:cNvPr id="5" name="Freeform 5"/>
            <p:cNvSpPr/>
            <p:nvPr/>
          </p:nvSpPr>
          <p:spPr>
            <a:xfrm>
              <a:off x="3544078" y="28619"/>
              <a:ext cx="7024074" cy="7024074"/>
            </a:xfrm>
            <a:custGeom>
              <a:avLst/>
              <a:gdLst/>
              <a:ahLst/>
              <a:cxnLst/>
              <a:rect l="l" t="t" r="r" b="b"/>
              <a:pathLst>
                <a:path w="7024074" h="7024074">
                  <a:moveTo>
                    <a:pt x="0" y="0"/>
                  </a:moveTo>
                  <a:lnTo>
                    <a:pt x="7024075" y="0"/>
                  </a:lnTo>
                  <a:lnTo>
                    <a:pt x="7024075" y="7024074"/>
                  </a:lnTo>
                  <a:lnTo>
                    <a:pt x="0" y="70240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l="-271" r="-271"/>
              </a:stretch>
            </a:blipFill>
          </p:spPr>
        </p:sp>
        <p:sp>
          <p:nvSpPr>
            <p:cNvPr id="6" name="Freeform 6"/>
            <p:cNvSpPr/>
            <p:nvPr/>
          </p:nvSpPr>
          <p:spPr>
            <a:xfrm rot="-5623641">
              <a:off x="3977691" y="-888787"/>
              <a:ext cx="3120735" cy="5231820"/>
            </a:xfrm>
            <a:custGeom>
              <a:avLst/>
              <a:gdLst/>
              <a:ahLst/>
              <a:cxnLst/>
              <a:rect l="l" t="t" r="r" b="b"/>
              <a:pathLst>
                <a:path w="3120735" h="5231820">
                  <a:moveTo>
                    <a:pt x="0" y="0"/>
                  </a:moveTo>
                  <a:lnTo>
                    <a:pt x="3120735" y="0"/>
                  </a:lnTo>
                  <a:lnTo>
                    <a:pt x="3120735" y="5231821"/>
                  </a:lnTo>
                  <a:lnTo>
                    <a:pt x="0" y="52318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t="-1298" b="-1298"/>
              </a:stretch>
            </a:blipFill>
          </p:spPr>
        </p:sp>
        <p:sp>
          <p:nvSpPr>
            <p:cNvPr id="7" name="Freeform 7"/>
            <p:cNvSpPr/>
            <p:nvPr/>
          </p:nvSpPr>
          <p:spPr>
            <a:xfrm>
              <a:off x="0" y="28619"/>
              <a:ext cx="3934988" cy="3934988"/>
            </a:xfrm>
            <a:custGeom>
              <a:avLst/>
              <a:gdLst/>
              <a:ahLst/>
              <a:cxnLst/>
              <a:rect l="l" t="t" r="r" b="b"/>
              <a:pathLst>
                <a:path w="3934988" h="3934988">
                  <a:moveTo>
                    <a:pt x="0" y="0"/>
                  </a:moveTo>
                  <a:lnTo>
                    <a:pt x="3934988" y="0"/>
                  </a:lnTo>
                  <a:lnTo>
                    <a:pt x="3934988" y="3934988"/>
                  </a:lnTo>
                  <a:lnTo>
                    <a:pt x="0" y="39349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8" name="Group 8"/>
          <p:cNvGrpSpPr/>
          <p:nvPr/>
        </p:nvGrpSpPr>
        <p:grpSpPr>
          <a:xfrm rot="1938843">
            <a:off x="-5243828" y="4641087"/>
            <a:ext cx="10487656" cy="7204357"/>
            <a:chOff x="0" y="0"/>
            <a:chExt cx="13983542" cy="96058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492036" cy="8492036"/>
            </a:xfrm>
            <a:custGeom>
              <a:avLst/>
              <a:gdLst/>
              <a:ahLst/>
              <a:cxnLst/>
              <a:rect l="l" t="t" r="r" b="b"/>
              <a:pathLst>
                <a:path w="8492036" h="8492036">
                  <a:moveTo>
                    <a:pt x="0" y="0"/>
                  </a:moveTo>
                  <a:lnTo>
                    <a:pt x="8492036" y="0"/>
                  </a:lnTo>
                  <a:lnTo>
                    <a:pt x="8492036" y="8492036"/>
                  </a:lnTo>
                  <a:lnTo>
                    <a:pt x="0" y="8492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l="-271" r="-271"/>
              </a:stretch>
            </a:blipFill>
          </p:spPr>
        </p:sp>
        <p:sp>
          <p:nvSpPr>
            <p:cNvPr id="10" name="Freeform 10"/>
            <p:cNvSpPr/>
            <p:nvPr/>
          </p:nvSpPr>
          <p:spPr>
            <a:xfrm rot="1787531">
              <a:off x="6855604" y="2761280"/>
              <a:ext cx="3772937" cy="6325218"/>
            </a:xfrm>
            <a:custGeom>
              <a:avLst/>
              <a:gdLst/>
              <a:ahLst/>
              <a:cxnLst/>
              <a:rect l="l" t="t" r="r" b="b"/>
              <a:pathLst>
                <a:path w="3772937" h="6325218">
                  <a:moveTo>
                    <a:pt x="0" y="0"/>
                  </a:moveTo>
                  <a:lnTo>
                    <a:pt x="3772937" y="0"/>
                  </a:lnTo>
                  <a:lnTo>
                    <a:pt x="3772937" y="6325219"/>
                  </a:lnTo>
                  <a:lnTo>
                    <a:pt x="0" y="63252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 t="-1298" b="-1298"/>
              </a:stretch>
            </a:blipFill>
          </p:spPr>
        </p:sp>
        <p:sp>
          <p:nvSpPr>
            <p:cNvPr id="11" name="Freeform 11"/>
            <p:cNvSpPr/>
            <p:nvPr/>
          </p:nvSpPr>
          <p:spPr>
            <a:xfrm>
              <a:off x="9226180" y="1926225"/>
              <a:ext cx="4757362" cy="4757362"/>
            </a:xfrm>
            <a:custGeom>
              <a:avLst/>
              <a:gdLst/>
              <a:ahLst/>
              <a:cxnLst/>
              <a:rect l="l" t="t" r="r" b="b"/>
              <a:pathLst>
                <a:path w="4757362" h="4757362">
                  <a:moveTo>
                    <a:pt x="0" y="0"/>
                  </a:moveTo>
                  <a:lnTo>
                    <a:pt x="4757362" y="0"/>
                  </a:lnTo>
                  <a:lnTo>
                    <a:pt x="4757362" y="4757362"/>
                  </a:lnTo>
                  <a:lnTo>
                    <a:pt x="0" y="47573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12081936" y="5143500"/>
            <a:ext cx="3878351" cy="3704847"/>
            <a:chOff x="0" y="0"/>
            <a:chExt cx="6350000" cy="63500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292B7"/>
            </a:solidFill>
          </p:spPr>
        </p:sp>
      </p:grpSp>
      <p:sp>
        <p:nvSpPr>
          <p:cNvPr id="14" name="Freeform 14"/>
          <p:cNvSpPr/>
          <p:nvPr/>
        </p:nvSpPr>
        <p:spPr>
          <a:xfrm>
            <a:off x="15365971" y="189863"/>
            <a:ext cx="2931554" cy="1044800"/>
          </a:xfrm>
          <a:custGeom>
            <a:avLst/>
            <a:gdLst/>
            <a:ahLst/>
            <a:cxnLst/>
            <a:rect l="l" t="t" r="r" b="b"/>
            <a:pathLst>
              <a:path w="2931554" h="1044800">
                <a:moveTo>
                  <a:pt x="0" y="0"/>
                </a:moveTo>
                <a:lnTo>
                  <a:pt x="2931554" y="0"/>
                </a:lnTo>
                <a:lnTo>
                  <a:pt x="2931554" y="1044800"/>
                </a:lnTo>
                <a:lnTo>
                  <a:pt x="0" y="104480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</p:sp>
      <p:sp>
        <p:nvSpPr>
          <p:cNvPr id="15" name="TextBox 15"/>
          <p:cNvSpPr txBox="1"/>
          <p:nvPr/>
        </p:nvSpPr>
        <p:spPr>
          <a:xfrm>
            <a:off x="2294418" y="1738093"/>
            <a:ext cx="14033181" cy="58053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80"/>
              </a:lnSpc>
            </a:pP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Wat is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Krachtige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basiszorg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?</a:t>
            </a:r>
          </a:p>
          <a:p>
            <a:pPr>
              <a:lnSpc>
                <a:spcPts val="6480"/>
              </a:lnSpc>
            </a:pPr>
            <a:r>
              <a:rPr lang="en-US" sz="3600" spc="-215" dirty="0" err="1">
                <a:solidFill>
                  <a:srgbClr val="F4AA06"/>
                </a:solidFill>
                <a:latin typeface="Open Sans Bold"/>
              </a:rPr>
              <a:t>Krachtige</a:t>
            </a:r>
            <a:r>
              <a:rPr lang="en-US" sz="3600" spc="-215" dirty="0">
                <a:solidFill>
                  <a:srgbClr val="F4AA06"/>
                </a:solidFill>
                <a:latin typeface="Open Sans Bold"/>
              </a:rPr>
              <a:t> </a:t>
            </a:r>
            <a:r>
              <a:rPr lang="nl-NL" sz="3600" b="0" u="none" strike="noStrike" dirty="0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basiszorg is een beweging met een </a:t>
            </a:r>
          </a:p>
          <a:p>
            <a:pPr>
              <a:lnSpc>
                <a:spcPts val="6480"/>
              </a:lnSpc>
            </a:pPr>
            <a:r>
              <a:rPr lang="nl-NL" sz="3600" b="0" u="none" strike="noStrike" dirty="0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aanpak die werkt aan het toegankelijk </a:t>
            </a:r>
          </a:p>
          <a:p>
            <a:pPr>
              <a:lnSpc>
                <a:spcPts val="6480"/>
              </a:lnSpc>
            </a:pPr>
            <a:r>
              <a:rPr lang="nl-NL" sz="3600" b="0" u="none" strike="noStrike" dirty="0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maken en houden van basiszorg voor de meest </a:t>
            </a:r>
          </a:p>
          <a:p>
            <a:pPr>
              <a:lnSpc>
                <a:spcPts val="6480"/>
              </a:lnSpc>
            </a:pPr>
            <a:r>
              <a:rPr lang="nl-NL" sz="3600" b="0" u="none" strike="noStrike" dirty="0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kwetsbaren in onze samenleving, dat is </a:t>
            </a:r>
          </a:p>
          <a:p>
            <a:pPr>
              <a:lnSpc>
                <a:spcPts val="6480"/>
              </a:lnSpc>
            </a:pPr>
            <a:r>
              <a:rPr lang="nl-NL" sz="3600" b="0" u="none" strike="noStrike" dirty="0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iedereen in onze </a:t>
            </a:r>
            <a:r>
              <a:rPr lang="nl-NL" sz="3600" b="0" u="none" strike="noStrike" dirty="0" err="1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aandachtswijken</a:t>
            </a:r>
            <a:r>
              <a:rPr lang="nl-NL" sz="3600" b="0" u="none" strike="noStrike" dirty="0">
                <a:solidFill>
                  <a:srgbClr val="F4AA06"/>
                </a:solidFill>
                <a:effectLst/>
                <a:latin typeface="Open Sans Bold" panose="020B0604020202020204" charset="0"/>
                <a:ea typeface="Open Sans Bold" panose="020B0604020202020204" charset="0"/>
                <a:cs typeface="Open Sans Bold" panose="020B0604020202020204" charset="0"/>
              </a:rPr>
              <a:t>.</a:t>
            </a:r>
            <a:endParaRPr lang="nl-NL" sz="6600" b="0" dirty="0">
              <a:solidFill>
                <a:srgbClr val="F4AA06"/>
              </a:solidFill>
              <a:effectLst/>
              <a:latin typeface="Open Sans Bold" panose="020B0604020202020204" charset="0"/>
              <a:ea typeface="Open Sans Bold" panose="020B0604020202020204" charset="0"/>
              <a:cs typeface="Open Sans Bold" panose="020B0604020202020204" charset="0"/>
            </a:endParaRPr>
          </a:p>
          <a:p>
            <a:pPr algn="l">
              <a:lnSpc>
                <a:spcPts val="6480"/>
              </a:lnSpc>
            </a:pPr>
            <a:r>
              <a:rPr lang="en-US" sz="5400" spc="-215" dirty="0">
                <a:solidFill>
                  <a:srgbClr val="F4AA06"/>
                </a:solidFill>
                <a:latin typeface="Open Sans Bold"/>
              </a:rPr>
              <a:t>  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42104" y="10681941"/>
            <a:ext cx="6010067" cy="37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99"/>
              </a:lnSpc>
              <a:spcBef>
                <a:spcPct val="0"/>
              </a:spcBef>
            </a:pPr>
            <a:r>
              <a:rPr lang="en-US" sz="2499" spc="-97" dirty="0" err="1">
                <a:solidFill>
                  <a:srgbClr val="0292B7"/>
                </a:solidFill>
                <a:latin typeface="Open Sans"/>
              </a:rPr>
              <a:t>tekst</a:t>
            </a:r>
            <a:endParaRPr lang="en-US" sz="2499" spc="-97" dirty="0">
              <a:solidFill>
                <a:srgbClr val="0292B7"/>
              </a:solidFill>
              <a:latin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524345" y="9026983"/>
            <a:ext cx="2763655" cy="1260017"/>
          </a:xfrm>
          <a:custGeom>
            <a:avLst/>
            <a:gdLst/>
            <a:ahLst/>
            <a:cxnLst/>
            <a:rect l="l" t="t" r="r" b="b"/>
            <a:pathLst>
              <a:path w="2763655" h="1260017">
                <a:moveTo>
                  <a:pt x="0" y="0"/>
                </a:moveTo>
                <a:lnTo>
                  <a:pt x="2763655" y="0"/>
                </a:lnTo>
                <a:lnTo>
                  <a:pt x="2763655" y="1260017"/>
                </a:lnTo>
                <a:lnTo>
                  <a:pt x="0" y="12600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594027" y="1147971"/>
            <a:ext cx="17099945" cy="13287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8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4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Kernboodschappen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in de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communicatie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rondom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Krachtige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basiszorg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</a:p>
          <a:p>
            <a:pPr>
              <a:lnSpc>
                <a:spcPts val="6480"/>
              </a:lnSpc>
            </a:pPr>
            <a:endParaRPr lang="en-US" sz="40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#1: We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werken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volgens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7 principes.</a:t>
            </a:r>
          </a:p>
          <a:p>
            <a:pPr>
              <a:lnSpc>
                <a:spcPts val="6480"/>
              </a:lnSpc>
            </a:pPr>
            <a:endParaRPr lang="en-US" sz="40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#2: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Krachtige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basiszorg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is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nodig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om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basiszorg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te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kunnen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verlenen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beschikbaar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te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maken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voor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de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meest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kwetsbaren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in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onze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samenleving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. </a:t>
            </a:r>
          </a:p>
          <a:p>
            <a:pPr>
              <a:lnSpc>
                <a:spcPts val="6480"/>
              </a:lnSpc>
            </a:pPr>
            <a:endParaRPr lang="en-US" sz="40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# 3: Sluit je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aan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! </a:t>
            </a:r>
          </a:p>
          <a:p>
            <a:pPr>
              <a:lnSpc>
                <a:spcPts val="6480"/>
              </a:lnSpc>
            </a:pPr>
            <a:endParaRPr lang="en-US" sz="40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# 4: Borg de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manier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van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werken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voor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jouw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omgeving</a:t>
            </a: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.</a:t>
            </a:r>
          </a:p>
          <a:p>
            <a:pPr>
              <a:lnSpc>
                <a:spcPts val="6480"/>
              </a:lnSpc>
            </a:pPr>
            <a:endParaRPr lang="en-US" sz="40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endParaRPr lang="en-US" sz="40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endParaRPr lang="en-US" sz="48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endParaRPr lang="en-US" sz="48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endParaRPr lang="en-US" sz="4800" spc="-210" dirty="0">
              <a:solidFill>
                <a:srgbClr val="2A607A"/>
              </a:solidFill>
              <a:latin typeface="Open Sans Bold"/>
            </a:endParaRPr>
          </a:p>
          <a:p>
            <a:pPr algn="l">
              <a:lnSpc>
                <a:spcPts val="6480"/>
              </a:lnSpc>
            </a:pPr>
            <a:r>
              <a:rPr lang="en-US" sz="4800" spc="-215" dirty="0">
                <a:solidFill>
                  <a:srgbClr val="F4AA06"/>
                </a:solidFill>
                <a:latin typeface="Open Sans Bold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84399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524345" y="9026983"/>
            <a:ext cx="2763655" cy="1260017"/>
          </a:xfrm>
          <a:custGeom>
            <a:avLst/>
            <a:gdLst/>
            <a:ahLst/>
            <a:cxnLst/>
            <a:rect l="l" t="t" r="r" b="b"/>
            <a:pathLst>
              <a:path w="2763655" h="1260017">
                <a:moveTo>
                  <a:pt x="0" y="0"/>
                </a:moveTo>
                <a:lnTo>
                  <a:pt x="2763655" y="0"/>
                </a:lnTo>
                <a:lnTo>
                  <a:pt x="2763655" y="1260017"/>
                </a:lnTo>
                <a:lnTo>
                  <a:pt x="0" y="12600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594027" y="1147971"/>
            <a:ext cx="17099945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0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De 7 principes</a:t>
            </a:r>
            <a:endParaRPr lang="en-US" sz="4000" spc="76" dirty="0">
              <a:solidFill>
                <a:srgbClr val="2A607A"/>
              </a:solidFill>
              <a:latin typeface="Open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94027" y="1951028"/>
            <a:ext cx="17099944" cy="96403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480"/>
              </a:lnSpc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#1 Basiszorg moet voor iedereen beschikbaar en toegankelijk zijn. Ongelijk investeren voor gelijke kansen. </a:t>
            </a:r>
          </a:p>
          <a:p>
            <a:pPr>
              <a:lnSpc>
                <a:spcPts val="6480"/>
              </a:lnSpc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#2 We dragen bij aan het verkleinen van gezondheidsverschillen.</a:t>
            </a:r>
            <a:endParaRPr lang="nl-NL" sz="2400" b="0" i="0" u="none" strike="noStrike" dirty="0">
              <a:solidFill>
                <a:srgbClr val="2A607A"/>
              </a:solidFill>
              <a:effectLst/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 fontAlgn="t">
              <a:spcBef>
                <a:spcPts val="1200"/>
              </a:spcBef>
              <a:spcAft>
                <a:spcPts val="1200"/>
              </a:spcAft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#3 De focus verschuift van behandeling van ziekte en zorg naar gezondheid en gedrag.</a:t>
            </a:r>
            <a:endParaRPr lang="nl-NL" sz="2400" b="0" i="0" u="none" strike="noStrike" dirty="0">
              <a:solidFill>
                <a:srgbClr val="2A607A"/>
              </a:solidFill>
              <a:effectLst/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 marL="0" algn="l" rtl="0" eaLnBrk="1" fontAlgn="t" latinLnBrk="0" hangingPunct="1">
              <a:spcBef>
                <a:spcPts val="1200"/>
              </a:spcBef>
              <a:spcAft>
                <a:spcPts val="1200"/>
              </a:spcAft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#4 Integrale aanpak - Door samenwerking tussen medisch en sociaal domein zorgen we voor een integrale benadering van zorg en welzijn.</a:t>
            </a:r>
            <a:endParaRPr lang="nl-NL" sz="2400" b="0" i="0" u="none" strike="noStrike" dirty="0">
              <a:solidFill>
                <a:srgbClr val="2A607A"/>
              </a:solidFill>
              <a:effectLst/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 marL="0" algn="l" rtl="0" eaLnBrk="1" fontAlgn="t" latinLnBrk="0" hangingPunct="1">
              <a:spcBef>
                <a:spcPts val="1200"/>
              </a:spcBef>
              <a:spcAft>
                <a:spcPts val="1200"/>
              </a:spcAft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#5 Juiste Zorg op de Juiste </a:t>
            </a:r>
            <a:r>
              <a:rPr lang="nl-NL" sz="2400" dirty="0">
                <a:solidFill>
                  <a:srgbClr val="2A607A"/>
                </a:solidFill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P</a:t>
            </a: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lek. - Zorg moet zo goed mogelijk bij de mensen worden geleverd, waarbij specialistische zorg beschikbaar is wanneer dat nodig is.</a:t>
            </a:r>
            <a:endParaRPr lang="nl-NL" sz="2400" b="0" i="0" u="none" strike="noStrike" dirty="0">
              <a:solidFill>
                <a:srgbClr val="2A607A"/>
              </a:solidFill>
              <a:effectLst/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 marL="0" algn="l" rtl="0" eaLnBrk="1" fontAlgn="t" latinLnBrk="0" hangingPunct="1">
              <a:spcBef>
                <a:spcPts val="1200"/>
              </a:spcBef>
              <a:spcAft>
                <a:spcPts val="1200"/>
              </a:spcAft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#6 Professioneel Werkplezier - Professionals floreren in een werkomgeving waarin ze zich gewaardeerd voelen en zich kunnen blijven ontwikkelen.</a:t>
            </a:r>
            <a:endParaRPr lang="nl-NL" sz="2400" b="0" i="0" u="none" strike="noStrike" dirty="0">
              <a:solidFill>
                <a:srgbClr val="2A607A"/>
              </a:solidFill>
              <a:effectLst/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 marL="0" algn="l" rtl="0" eaLnBrk="1" fontAlgn="t" latinLnBrk="0" hangingPunct="1">
              <a:spcBef>
                <a:spcPts val="1200"/>
              </a:spcBef>
              <a:spcAft>
                <a:spcPts val="1200"/>
              </a:spcAft>
            </a:pPr>
            <a: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#7 Continu Leren en Verbeteren - V</a:t>
            </a:r>
            <a:r>
              <a:rPr lang="nl-NL" sz="2400" dirty="0">
                <a:solidFill>
                  <a:srgbClr val="2A607A"/>
                </a:solidFill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oor het goed functioneren van een sociaal-medisch team is continu leren het belangrijkste kwaliteitsinstrument. Werken vanuit gezamenlijke visie </a:t>
            </a:r>
            <a:r>
              <a:rPr lang="nl-NL" sz="2400" b="0" i="0" u="none" strike="noStrike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op basis van de ervaringen van zowel professionals als bewoners</a:t>
            </a:r>
            <a:r>
              <a:rPr lang="nl-NL" sz="2400" dirty="0">
                <a:solidFill>
                  <a:srgbClr val="2A607A"/>
                </a:solidFill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 is essentieel.</a:t>
            </a:r>
            <a:br>
              <a:rPr lang="nl-NL" sz="2400" b="0" i="0" u="none" strike="noStrike" kern="1200" dirty="0">
                <a:solidFill>
                  <a:srgbClr val="2A607A"/>
                </a:solidFill>
                <a:effectLst/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</a:br>
            <a:endParaRPr lang="nl-NL" sz="2400" b="0" i="0" u="none" strike="noStrike" dirty="0">
              <a:solidFill>
                <a:srgbClr val="2A607A"/>
              </a:solidFill>
              <a:effectLst/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>
              <a:lnSpc>
                <a:spcPts val="6480"/>
              </a:lnSpc>
            </a:pPr>
            <a:endParaRPr lang="en-US" sz="2400" spc="-210" dirty="0">
              <a:solidFill>
                <a:srgbClr val="2A607A"/>
              </a:solidFill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>
              <a:lnSpc>
                <a:spcPts val="6480"/>
              </a:lnSpc>
            </a:pPr>
            <a:endParaRPr lang="en-US" sz="2400" spc="-210" dirty="0">
              <a:solidFill>
                <a:srgbClr val="2A607A"/>
              </a:solidFill>
              <a:latin typeface="Open Sans Bold" panose="020B0806030504020204" charset="0"/>
              <a:ea typeface="Open Sans Bold" panose="020B0806030504020204" charset="0"/>
              <a:cs typeface="Open Sans Bold" panose="020B0806030504020204" charset="0"/>
            </a:endParaRPr>
          </a:p>
          <a:p>
            <a:pPr algn="l">
              <a:lnSpc>
                <a:spcPts val="6480"/>
              </a:lnSpc>
            </a:pPr>
            <a:r>
              <a:rPr lang="en-US" sz="2400" spc="-215" dirty="0">
                <a:solidFill>
                  <a:srgbClr val="2A607A"/>
                </a:solidFill>
                <a:latin typeface="Open Sans Bold" panose="020B0806030504020204" charset="0"/>
                <a:ea typeface="Open Sans Bold" panose="020B0806030504020204" charset="0"/>
                <a:cs typeface="Open Sans Bold" panose="020B080603050402020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621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524345" y="9026983"/>
            <a:ext cx="2763655" cy="1260017"/>
          </a:xfrm>
          <a:custGeom>
            <a:avLst/>
            <a:gdLst/>
            <a:ahLst/>
            <a:cxnLst/>
            <a:rect l="l" t="t" r="r" b="b"/>
            <a:pathLst>
              <a:path w="2763655" h="1260017">
                <a:moveTo>
                  <a:pt x="0" y="0"/>
                </a:moveTo>
                <a:lnTo>
                  <a:pt x="2763655" y="0"/>
                </a:lnTo>
                <a:lnTo>
                  <a:pt x="2763655" y="1260017"/>
                </a:lnTo>
                <a:lnTo>
                  <a:pt x="0" y="12600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594027" y="1147971"/>
            <a:ext cx="17099945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00"/>
              </a:lnSpc>
            </a:pPr>
            <a:r>
              <a:rPr lang="en-US" sz="4000" spc="-210" dirty="0">
                <a:solidFill>
                  <a:srgbClr val="2A607A"/>
                </a:solidFill>
                <a:latin typeface="Open Sans Bold"/>
              </a:rPr>
              <a:t>Fundament Message House / </a:t>
            </a:r>
            <a:r>
              <a:rPr lang="en-US" sz="4000" spc="-210" dirty="0" err="1">
                <a:solidFill>
                  <a:srgbClr val="2A607A"/>
                </a:solidFill>
                <a:latin typeface="Open Sans Bold"/>
              </a:rPr>
              <a:t>Bewijslast</a:t>
            </a:r>
            <a:endParaRPr lang="en-US" sz="4000" spc="76" dirty="0">
              <a:solidFill>
                <a:srgbClr val="2A607A"/>
              </a:solidFill>
              <a:latin typeface="Open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94027" y="1951028"/>
            <a:ext cx="17099944" cy="40388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480"/>
              </a:lnSpc>
            </a:pP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Krachtige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basiszorg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is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georganiseerd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als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Leernetwerk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met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een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actieve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community.</a:t>
            </a:r>
          </a:p>
          <a:p>
            <a:pPr>
              <a:lnSpc>
                <a:spcPts val="6480"/>
              </a:lnSpc>
            </a:pP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Continue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leren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en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ontwikkelen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.</a:t>
            </a:r>
          </a:p>
          <a:p>
            <a:pPr>
              <a:lnSpc>
                <a:spcPts val="6480"/>
              </a:lnSpc>
            </a:pP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Diverse tools.</a:t>
            </a:r>
          </a:p>
          <a:p>
            <a:pPr>
              <a:lnSpc>
                <a:spcPts val="6480"/>
              </a:lnSpc>
            </a:pP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Bestaansrecht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Kbz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is de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noodzaak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ervan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: er is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ongelijkheid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in </a:t>
            </a:r>
            <a:r>
              <a:rPr lang="en-US" sz="3600" spc="-215" dirty="0" err="1">
                <a:solidFill>
                  <a:srgbClr val="2A607A"/>
                </a:solidFill>
                <a:latin typeface="Open Sans Bold"/>
              </a:rPr>
              <a:t>zorgtoegang</a:t>
            </a:r>
            <a:r>
              <a:rPr lang="en-US" sz="3600" spc="-215" dirty="0">
                <a:solidFill>
                  <a:srgbClr val="2A607A"/>
                </a:solidFill>
                <a:latin typeface="Open Sans Bold"/>
              </a:rPr>
              <a:t> .</a:t>
            </a:r>
          </a:p>
          <a:p>
            <a:pPr>
              <a:lnSpc>
                <a:spcPts val="6480"/>
              </a:lnSpc>
            </a:pPr>
            <a:endParaRPr lang="en-US" sz="2400" spc="-215" dirty="0">
              <a:solidFill>
                <a:srgbClr val="2A607A"/>
              </a:solidFill>
              <a:latin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2923808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587676">
            <a:off x="14989529" y="6817900"/>
            <a:ext cx="6059751" cy="10158994"/>
          </a:xfrm>
          <a:custGeom>
            <a:avLst/>
            <a:gdLst/>
            <a:ahLst/>
            <a:cxnLst/>
            <a:rect l="l" t="t" r="r" b="b"/>
            <a:pathLst>
              <a:path w="6059751" h="10158994">
                <a:moveTo>
                  <a:pt x="0" y="0"/>
                </a:moveTo>
                <a:lnTo>
                  <a:pt x="6059751" y="0"/>
                </a:lnTo>
                <a:lnTo>
                  <a:pt x="6059751" y="10158994"/>
                </a:lnTo>
                <a:lnTo>
                  <a:pt x="0" y="101589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1298" b="-1298"/>
            </a:stretch>
          </a:blipFill>
        </p:spPr>
      </p:sp>
      <p:sp>
        <p:nvSpPr>
          <p:cNvPr id="3" name="Freeform 3"/>
          <p:cNvSpPr/>
          <p:nvPr/>
        </p:nvSpPr>
        <p:spPr>
          <a:xfrm rot="-5623641">
            <a:off x="3344437" y="-2311894"/>
            <a:ext cx="8781467" cy="14721872"/>
          </a:xfrm>
          <a:custGeom>
            <a:avLst/>
            <a:gdLst/>
            <a:ahLst/>
            <a:cxnLst/>
            <a:rect l="l" t="t" r="r" b="b"/>
            <a:pathLst>
              <a:path w="8781467" h="14721872">
                <a:moveTo>
                  <a:pt x="0" y="0"/>
                </a:moveTo>
                <a:lnTo>
                  <a:pt x="8781467" y="0"/>
                </a:lnTo>
                <a:lnTo>
                  <a:pt x="8781467" y="14721872"/>
                </a:lnTo>
                <a:lnTo>
                  <a:pt x="0" y="1472187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-1596" b="-1596"/>
            </a:stretch>
          </a:blipFill>
        </p:spPr>
      </p:sp>
      <p:grpSp>
        <p:nvGrpSpPr>
          <p:cNvPr id="4" name="Group 4"/>
          <p:cNvGrpSpPr/>
          <p:nvPr/>
        </p:nvGrpSpPr>
        <p:grpSpPr>
          <a:xfrm rot="2937757">
            <a:off x="12514217" y="3278357"/>
            <a:ext cx="7926115" cy="5289520"/>
            <a:chOff x="0" y="0"/>
            <a:chExt cx="10568153" cy="7052693"/>
          </a:xfrm>
        </p:grpSpPr>
        <p:sp>
          <p:nvSpPr>
            <p:cNvPr id="5" name="Freeform 5"/>
            <p:cNvSpPr/>
            <p:nvPr/>
          </p:nvSpPr>
          <p:spPr>
            <a:xfrm>
              <a:off x="3544078" y="28619"/>
              <a:ext cx="7024074" cy="7024074"/>
            </a:xfrm>
            <a:custGeom>
              <a:avLst/>
              <a:gdLst/>
              <a:ahLst/>
              <a:cxnLst/>
              <a:rect l="l" t="t" r="r" b="b"/>
              <a:pathLst>
                <a:path w="7024074" h="7024074">
                  <a:moveTo>
                    <a:pt x="0" y="0"/>
                  </a:moveTo>
                  <a:lnTo>
                    <a:pt x="7024075" y="0"/>
                  </a:lnTo>
                  <a:lnTo>
                    <a:pt x="7024075" y="7024074"/>
                  </a:lnTo>
                  <a:lnTo>
                    <a:pt x="0" y="70240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l="-271" r="-271"/>
              </a:stretch>
            </a:blipFill>
          </p:spPr>
        </p:sp>
        <p:sp>
          <p:nvSpPr>
            <p:cNvPr id="6" name="Freeform 6"/>
            <p:cNvSpPr/>
            <p:nvPr/>
          </p:nvSpPr>
          <p:spPr>
            <a:xfrm rot="-5623641">
              <a:off x="3977691" y="-888787"/>
              <a:ext cx="3120735" cy="5231820"/>
            </a:xfrm>
            <a:custGeom>
              <a:avLst/>
              <a:gdLst/>
              <a:ahLst/>
              <a:cxnLst/>
              <a:rect l="l" t="t" r="r" b="b"/>
              <a:pathLst>
                <a:path w="3120735" h="5231820">
                  <a:moveTo>
                    <a:pt x="0" y="0"/>
                  </a:moveTo>
                  <a:lnTo>
                    <a:pt x="3120735" y="0"/>
                  </a:lnTo>
                  <a:lnTo>
                    <a:pt x="3120735" y="5231821"/>
                  </a:lnTo>
                  <a:lnTo>
                    <a:pt x="0" y="52318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t="-1298" b="-1298"/>
              </a:stretch>
            </a:blipFill>
          </p:spPr>
        </p:sp>
        <p:sp>
          <p:nvSpPr>
            <p:cNvPr id="7" name="Freeform 7"/>
            <p:cNvSpPr/>
            <p:nvPr/>
          </p:nvSpPr>
          <p:spPr>
            <a:xfrm>
              <a:off x="0" y="28619"/>
              <a:ext cx="3934988" cy="3934988"/>
            </a:xfrm>
            <a:custGeom>
              <a:avLst/>
              <a:gdLst/>
              <a:ahLst/>
              <a:cxnLst/>
              <a:rect l="l" t="t" r="r" b="b"/>
              <a:pathLst>
                <a:path w="3934988" h="3934988">
                  <a:moveTo>
                    <a:pt x="0" y="0"/>
                  </a:moveTo>
                  <a:lnTo>
                    <a:pt x="3934988" y="0"/>
                  </a:lnTo>
                  <a:lnTo>
                    <a:pt x="3934988" y="3934988"/>
                  </a:lnTo>
                  <a:lnTo>
                    <a:pt x="0" y="39349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8" name="Group 8"/>
          <p:cNvGrpSpPr/>
          <p:nvPr/>
        </p:nvGrpSpPr>
        <p:grpSpPr>
          <a:xfrm rot="1938843">
            <a:off x="-5243828" y="4641087"/>
            <a:ext cx="10487656" cy="7204357"/>
            <a:chOff x="0" y="0"/>
            <a:chExt cx="13983542" cy="96058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492036" cy="8492036"/>
            </a:xfrm>
            <a:custGeom>
              <a:avLst/>
              <a:gdLst/>
              <a:ahLst/>
              <a:cxnLst/>
              <a:rect l="l" t="t" r="r" b="b"/>
              <a:pathLst>
                <a:path w="8492036" h="8492036">
                  <a:moveTo>
                    <a:pt x="0" y="0"/>
                  </a:moveTo>
                  <a:lnTo>
                    <a:pt x="8492036" y="0"/>
                  </a:lnTo>
                  <a:lnTo>
                    <a:pt x="8492036" y="8492036"/>
                  </a:lnTo>
                  <a:lnTo>
                    <a:pt x="0" y="8492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l="-271" r="-271"/>
              </a:stretch>
            </a:blipFill>
          </p:spPr>
        </p:sp>
        <p:sp>
          <p:nvSpPr>
            <p:cNvPr id="10" name="Freeform 10"/>
            <p:cNvSpPr/>
            <p:nvPr/>
          </p:nvSpPr>
          <p:spPr>
            <a:xfrm rot="1787531">
              <a:off x="6855604" y="2761280"/>
              <a:ext cx="3772937" cy="6325218"/>
            </a:xfrm>
            <a:custGeom>
              <a:avLst/>
              <a:gdLst/>
              <a:ahLst/>
              <a:cxnLst/>
              <a:rect l="l" t="t" r="r" b="b"/>
              <a:pathLst>
                <a:path w="3772937" h="6325218">
                  <a:moveTo>
                    <a:pt x="0" y="0"/>
                  </a:moveTo>
                  <a:lnTo>
                    <a:pt x="3772937" y="0"/>
                  </a:lnTo>
                  <a:lnTo>
                    <a:pt x="3772937" y="6325219"/>
                  </a:lnTo>
                  <a:lnTo>
                    <a:pt x="0" y="63252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 t="-1298" b="-1298"/>
              </a:stretch>
            </a:blipFill>
          </p:spPr>
        </p:sp>
        <p:sp>
          <p:nvSpPr>
            <p:cNvPr id="11" name="Freeform 11"/>
            <p:cNvSpPr/>
            <p:nvPr/>
          </p:nvSpPr>
          <p:spPr>
            <a:xfrm>
              <a:off x="9226180" y="1926225"/>
              <a:ext cx="4757362" cy="4757362"/>
            </a:xfrm>
            <a:custGeom>
              <a:avLst/>
              <a:gdLst/>
              <a:ahLst/>
              <a:cxnLst/>
              <a:rect l="l" t="t" r="r" b="b"/>
              <a:pathLst>
                <a:path w="4757362" h="4757362">
                  <a:moveTo>
                    <a:pt x="0" y="0"/>
                  </a:moveTo>
                  <a:lnTo>
                    <a:pt x="4757362" y="0"/>
                  </a:lnTo>
                  <a:lnTo>
                    <a:pt x="4757362" y="4757362"/>
                  </a:lnTo>
                  <a:lnTo>
                    <a:pt x="0" y="47573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12081936" y="5143500"/>
            <a:ext cx="3878351" cy="3704847"/>
            <a:chOff x="0" y="0"/>
            <a:chExt cx="6350000" cy="63500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292B7"/>
            </a:solidFill>
          </p:spPr>
        </p:sp>
      </p:grpSp>
      <p:sp>
        <p:nvSpPr>
          <p:cNvPr id="14" name="Freeform 14"/>
          <p:cNvSpPr/>
          <p:nvPr/>
        </p:nvSpPr>
        <p:spPr>
          <a:xfrm>
            <a:off x="15365971" y="189863"/>
            <a:ext cx="2931554" cy="1044800"/>
          </a:xfrm>
          <a:custGeom>
            <a:avLst/>
            <a:gdLst/>
            <a:ahLst/>
            <a:cxnLst/>
            <a:rect l="l" t="t" r="r" b="b"/>
            <a:pathLst>
              <a:path w="2931554" h="1044800">
                <a:moveTo>
                  <a:pt x="0" y="0"/>
                </a:moveTo>
                <a:lnTo>
                  <a:pt x="2931554" y="0"/>
                </a:lnTo>
                <a:lnTo>
                  <a:pt x="2931554" y="1044800"/>
                </a:lnTo>
                <a:lnTo>
                  <a:pt x="0" y="104480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4942104" y="10681941"/>
            <a:ext cx="6010067" cy="37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99"/>
              </a:lnSpc>
              <a:spcBef>
                <a:spcPct val="0"/>
              </a:spcBef>
            </a:pPr>
            <a:r>
              <a:rPr lang="en-US" sz="2499" spc="-97" dirty="0" err="1">
                <a:solidFill>
                  <a:srgbClr val="0292B7"/>
                </a:solidFill>
                <a:latin typeface="Open Sans"/>
              </a:rPr>
              <a:t>tekst</a:t>
            </a:r>
            <a:endParaRPr lang="en-US" sz="2499" spc="-97" dirty="0">
              <a:solidFill>
                <a:srgbClr val="0292B7"/>
              </a:solidFill>
              <a:latin typeface="Open San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6A2539-E50D-960D-FFC8-B0B9068A8FCB}"/>
              </a:ext>
            </a:extLst>
          </p:cNvPr>
          <p:cNvSpPr txBox="1"/>
          <p:nvPr/>
        </p:nvSpPr>
        <p:spPr>
          <a:xfrm>
            <a:off x="2127409" y="2330721"/>
            <a:ext cx="14033181" cy="4974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80"/>
              </a:lnSpc>
            </a:pP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Dit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Message house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de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kernboodschappen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gebruiken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we om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verschillende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boodschappen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coherent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te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houden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. Hiermee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zorgen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we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dat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iedereen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die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communiceert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over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Krachtige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basiszorg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dezelfde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kernboodschappen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gebruikt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. </a:t>
            </a:r>
            <a:endParaRPr lang="en-US" sz="5400" spc="-215" dirty="0">
              <a:solidFill>
                <a:srgbClr val="F4AA06"/>
              </a:solidFill>
              <a:latin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519416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587676">
            <a:off x="14989529" y="6817900"/>
            <a:ext cx="6059751" cy="10158994"/>
          </a:xfrm>
          <a:custGeom>
            <a:avLst/>
            <a:gdLst/>
            <a:ahLst/>
            <a:cxnLst/>
            <a:rect l="l" t="t" r="r" b="b"/>
            <a:pathLst>
              <a:path w="6059751" h="10158994">
                <a:moveTo>
                  <a:pt x="0" y="0"/>
                </a:moveTo>
                <a:lnTo>
                  <a:pt x="6059751" y="0"/>
                </a:lnTo>
                <a:lnTo>
                  <a:pt x="6059751" y="10158994"/>
                </a:lnTo>
                <a:lnTo>
                  <a:pt x="0" y="101589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1298" b="-1298"/>
            </a:stretch>
          </a:blipFill>
        </p:spPr>
      </p:sp>
      <p:sp>
        <p:nvSpPr>
          <p:cNvPr id="3" name="Freeform 3"/>
          <p:cNvSpPr/>
          <p:nvPr/>
        </p:nvSpPr>
        <p:spPr>
          <a:xfrm rot="-5623641">
            <a:off x="3344436" y="-2311103"/>
            <a:ext cx="8781467" cy="14721872"/>
          </a:xfrm>
          <a:custGeom>
            <a:avLst/>
            <a:gdLst/>
            <a:ahLst/>
            <a:cxnLst/>
            <a:rect l="l" t="t" r="r" b="b"/>
            <a:pathLst>
              <a:path w="8781467" h="14721872">
                <a:moveTo>
                  <a:pt x="0" y="0"/>
                </a:moveTo>
                <a:lnTo>
                  <a:pt x="8781467" y="0"/>
                </a:lnTo>
                <a:lnTo>
                  <a:pt x="8781467" y="14721872"/>
                </a:lnTo>
                <a:lnTo>
                  <a:pt x="0" y="1472187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t="-1596" b="-1596"/>
            </a:stretch>
          </a:blipFill>
        </p:spPr>
      </p:sp>
      <p:grpSp>
        <p:nvGrpSpPr>
          <p:cNvPr id="4" name="Group 4"/>
          <p:cNvGrpSpPr/>
          <p:nvPr/>
        </p:nvGrpSpPr>
        <p:grpSpPr>
          <a:xfrm rot="2937757">
            <a:off x="12514217" y="3278357"/>
            <a:ext cx="7926115" cy="5289520"/>
            <a:chOff x="0" y="0"/>
            <a:chExt cx="10568153" cy="7052693"/>
          </a:xfrm>
        </p:grpSpPr>
        <p:sp>
          <p:nvSpPr>
            <p:cNvPr id="5" name="Freeform 5"/>
            <p:cNvSpPr/>
            <p:nvPr/>
          </p:nvSpPr>
          <p:spPr>
            <a:xfrm>
              <a:off x="3544078" y="28619"/>
              <a:ext cx="7024074" cy="7024074"/>
            </a:xfrm>
            <a:custGeom>
              <a:avLst/>
              <a:gdLst/>
              <a:ahLst/>
              <a:cxnLst/>
              <a:rect l="l" t="t" r="r" b="b"/>
              <a:pathLst>
                <a:path w="7024074" h="7024074">
                  <a:moveTo>
                    <a:pt x="0" y="0"/>
                  </a:moveTo>
                  <a:lnTo>
                    <a:pt x="7024075" y="0"/>
                  </a:lnTo>
                  <a:lnTo>
                    <a:pt x="7024075" y="7024074"/>
                  </a:lnTo>
                  <a:lnTo>
                    <a:pt x="0" y="70240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l="-271" r="-271"/>
              </a:stretch>
            </a:blipFill>
          </p:spPr>
        </p:sp>
        <p:sp>
          <p:nvSpPr>
            <p:cNvPr id="6" name="Freeform 6"/>
            <p:cNvSpPr/>
            <p:nvPr/>
          </p:nvSpPr>
          <p:spPr>
            <a:xfrm rot="-5623641">
              <a:off x="3977691" y="-888787"/>
              <a:ext cx="3120735" cy="5231820"/>
            </a:xfrm>
            <a:custGeom>
              <a:avLst/>
              <a:gdLst/>
              <a:ahLst/>
              <a:cxnLst/>
              <a:rect l="l" t="t" r="r" b="b"/>
              <a:pathLst>
                <a:path w="3120735" h="5231820">
                  <a:moveTo>
                    <a:pt x="0" y="0"/>
                  </a:moveTo>
                  <a:lnTo>
                    <a:pt x="3120735" y="0"/>
                  </a:lnTo>
                  <a:lnTo>
                    <a:pt x="3120735" y="5231821"/>
                  </a:lnTo>
                  <a:lnTo>
                    <a:pt x="0" y="52318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t="-1298" b="-1298"/>
              </a:stretch>
            </a:blipFill>
          </p:spPr>
        </p:sp>
        <p:sp>
          <p:nvSpPr>
            <p:cNvPr id="7" name="Freeform 7"/>
            <p:cNvSpPr/>
            <p:nvPr/>
          </p:nvSpPr>
          <p:spPr>
            <a:xfrm>
              <a:off x="0" y="28619"/>
              <a:ext cx="3934988" cy="3934988"/>
            </a:xfrm>
            <a:custGeom>
              <a:avLst/>
              <a:gdLst/>
              <a:ahLst/>
              <a:cxnLst/>
              <a:rect l="l" t="t" r="r" b="b"/>
              <a:pathLst>
                <a:path w="3934988" h="3934988">
                  <a:moveTo>
                    <a:pt x="0" y="0"/>
                  </a:moveTo>
                  <a:lnTo>
                    <a:pt x="3934988" y="0"/>
                  </a:lnTo>
                  <a:lnTo>
                    <a:pt x="3934988" y="3934988"/>
                  </a:lnTo>
                  <a:lnTo>
                    <a:pt x="0" y="393498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8" name="Group 8"/>
          <p:cNvGrpSpPr/>
          <p:nvPr/>
        </p:nvGrpSpPr>
        <p:grpSpPr>
          <a:xfrm rot="1938843">
            <a:off x="-5243828" y="4641087"/>
            <a:ext cx="10487656" cy="7204357"/>
            <a:chOff x="0" y="0"/>
            <a:chExt cx="13983542" cy="960580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492036" cy="8492036"/>
            </a:xfrm>
            <a:custGeom>
              <a:avLst/>
              <a:gdLst/>
              <a:ahLst/>
              <a:cxnLst/>
              <a:rect l="l" t="t" r="r" b="b"/>
              <a:pathLst>
                <a:path w="8492036" h="8492036">
                  <a:moveTo>
                    <a:pt x="0" y="0"/>
                  </a:moveTo>
                  <a:lnTo>
                    <a:pt x="8492036" y="0"/>
                  </a:lnTo>
                  <a:lnTo>
                    <a:pt x="8492036" y="8492036"/>
                  </a:lnTo>
                  <a:lnTo>
                    <a:pt x="0" y="8492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 l="-271" r="-271"/>
              </a:stretch>
            </a:blipFill>
          </p:spPr>
        </p:sp>
        <p:sp>
          <p:nvSpPr>
            <p:cNvPr id="10" name="Freeform 10"/>
            <p:cNvSpPr/>
            <p:nvPr/>
          </p:nvSpPr>
          <p:spPr>
            <a:xfrm rot="1787531">
              <a:off x="6855604" y="2761280"/>
              <a:ext cx="3772937" cy="6325218"/>
            </a:xfrm>
            <a:custGeom>
              <a:avLst/>
              <a:gdLst/>
              <a:ahLst/>
              <a:cxnLst/>
              <a:rect l="l" t="t" r="r" b="b"/>
              <a:pathLst>
                <a:path w="3772937" h="6325218">
                  <a:moveTo>
                    <a:pt x="0" y="0"/>
                  </a:moveTo>
                  <a:lnTo>
                    <a:pt x="3772937" y="0"/>
                  </a:lnTo>
                  <a:lnTo>
                    <a:pt x="3772937" y="6325219"/>
                  </a:lnTo>
                  <a:lnTo>
                    <a:pt x="0" y="63252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 t="-1298" b="-1298"/>
              </a:stretch>
            </a:blipFill>
          </p:spPr>
        </p:sp>
        <p:sp>
          <p:nvSpPr>
            <p:cNvPr id="11" name="Freeform 11"/>
            <p:cNvSpPr/>
            <p:nvPr/>
          </p:nvSpPr>
          <p:spPr>
            <a:xfrm>
              <a:off x="9226180" y="1926225"/>
              <a:ext cx="4757362" cy="4757362"/>
            </a:xfrm>
            <a:custGeom>
              <a:avLst/>
              <a:gdLst/>
              <a:ahLst/>
              <a:cxnLst/>
              <a:rect l="l" t="t" r="r" b="b"/>
              <a:pathLst>
                <a:path w="4757362" h="4757362">
                  <a:moveTo>
                    <a:pt x="0" y="0"/>
                  </a:moveTo>
                  <a:lnTo>
                    <a:pt x="4757362" y="0"/>
                  </a:lnTo>
                  <a:lnTo>
                    <a:pt x="4757362" y="4757362"/>
                  </a:lnTo>
                  <a:lnTo>
                    <a:pt x="0" y="47573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12" name="Group 12"/>
          <p:cNvGrpSpPr/>
          <p:nvPr/>
        </p:nvGrpSpPr>
        <p:grpSpPr>
          <a:xfrm>
            <a:off x="12081936" y="5143500"/>
            <a:ext cx="3878351" cy="3704847"/>
            <a:chOff x="0" y="0"/>
            <a:chExt cx="6350000" cy="63500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292B7"/>
            </a:solidFill>
          </p:spPr>
        </p:sp>
      </p:grpSp>
      <p:sp>
        <p:nvSpPr>
          <p:cNvPr id="14" name="Freeform 14"/>
          <p:cNvSpPr/>
          <p:nvPr/>
        </p:nvSpPr>
        <p:spPr>
          <a:xfrm>
            <a:off x="15365971" y="189863"/>
            <a:ext cx="2931554" cy="1044800"/>
          </a:xfrm>
          <a:custGeom>
            <a:avLst/>
            <a:gdLst/>
            <a:ahLst/>
            <a:cxnLst/>
            <a:rect l="l" t="t" r="r" b="b"/>
            <a:pathLst>
              <a:path w="2931554" h="1044800">
                <a:moveTo>
                  <a:pt x="0" y="0"/>
                </a:moveTo>
                <a:lnTo>
                  <a:pt x="2931554" y="0"/>
                </a:lnTo>
                <a:lnTo>
                  <a:pt x="2931554" y="1044800"/>
                </a:lnTo>
                <a:lnTo>
                  <a:pt x="0" y="104480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4942104" y="10681941"/>
            <a:ext cx="6010067" cy="37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99"/>
              </a:lnSpc>
              <a:spcBef>
                <a:spcPct val="0"/>
              </a:spcBef>
            </a:pPr>
            <a:r>
              <a:rPr lang="en-US" sz="2499" spc="-97" dirty="0" err="1">
                <a:solidFill>
                  <a:srgbClr val="0292B7"/>
                </a:solidFill>
                <a:latin typeface="Open Sans"/>
              </a:rPr>
              <a:t>tekst</a:t>
            </a:r>
            <a:endParaRPr lang="en-US" sz="2499" spc="-97" dirty="0">
              <a:solidFill>
                <a:srgbClr val="0292B7"/>
              </a:solidFill>
              <a:latin typeface="Open Sans"/>
            </a:endParaRPr>
          </a:p>
        </p:txBody>
      </p:sp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83816BF2-1022-CB89-E89B-D70955711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68201"/>
              </p:ext>
            </p:extLst>
          </p:nvPr>
        </p:nvGraphicFramePr>
        <p:xfrm>
          <a:off x="22745550" y="1668998"/>
          <a:ext cx="582830" cy="4525963"/>
        </p:xfrm>
        <a:graphic>
          <a:graphicData uri="http://schemas.openxmlformats.org/drawingml/2006/table">
            <a:tbl>
              <a:tblPr/>
              <a:tblGrid>
                <a:gridCol w="582830">
                  <a:extLst>
                    <a:ext uri="{9D8B030D-6E8A-4147-A177-3AD203B41FA5}">
                      <a16:colId xmlns:a16="http://schemas.microsoft.com/office/drawing/2014/main" val="2742882515"/>
                    </a:ext>
                  </a:extLst>
                </a:gridCol>
              </a:tblGrid>
              <a:tr h="368934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nl-NL" sz="700" dirty="0">
                        <a:effectLst/>
                      </a:endParaRPr>
                    </a:p>
                  </a:txBody>
                  <a:tcPr marL="24592" marR="24592" marT="24592" marB="2459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598093"/>
                  </a:ext>
                </a:extLst>
              </a:tr>
              <a:tr h="4157029">
                <a:tc>
                  <a:txBody>
                    <a:bodyPr/>
                    <a:lstStyle/>
                    <a:p>
                      <a:pPr rtl="0" fontAlgn="t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nl-NL" sz="700" dirty="0">
                        <a:effectLst/>
                      </a:endParaRPr>
                    </a:p>
                  </a:txBody>
                  <a:tcPr marL="24592" marR="24592" marT="24592" marB="2459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060757"/>
                  </a:ext>
                </a:extLst>
              </a:tr>
            </a:tbl>
          </a:graphicData>
        </a:graphic>
      </p:graphicFrame>
      <p:sp>
        <p:nvSpPr>
          <p:cNvPr id="18" name="Rectangle 1">
            <a:extLst>
              <a:ext uri="{FF2B5EF4-FFF2-40B4-BE49-F238E27FC236}">
                <a16:creationId xmlns:a16="http://schemas.microsoft.com/office/drawing/2014/main" id="{61CFD54A-E19E-9830-EB62-C753552BE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9900" y="849313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9" name="TextBox 15">
            <a:extLst>
              <a:ext uri="{FF2B5EF4-FFF2-40B4-BE49-F238E27FC236}">
                <a16:creationId xmlns:a16="http://schemas.microsoft.com/office/drawing/2014/main" id="{C95A324C-6877-664F-FC26-B0294BB7CDDC}"/>
              </a:ext>
            </a:extLst>
          </p:cNvPr>
          <p:cNvSpPr txBox="1"/>
          <p:nvPr/>
        </p:nvSpPr>
        <p:spPr>
          <a:xfrm>
            <a:off x="2176601" y="3558846"/>
            <a:ext cx="14033181" cy="4138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80"/>
              </a:lnSpc>
            </a:pP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Hulp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nodig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?</a:t>
            </a:r>
          </a:p>
          <a:p>
            <a:pPr>
              <a:lnSpc>
                <a:spcPts val="6480"/>
              </a:lnSpc>
            </a:pPr>
            <a:endParaRPr lang="en-US" sz="54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r>
              <a:rPr lang="en-US" sz="5400" spc="-210" dirty="0" err="1">
                <a:solidFill>
                  <a:srgbClr val="2A607A"/>
                </a:solidFill>
                <a:latin typeface="Open Sans Bold"/>
              </a:rPr>
              <a:t>fiona@viceversa.works</a:t>
            </a:r>
            <a:r>
              <a:rPr lang="en-US" sz="5400" spc="-210" dirty="0">
                <a:solidFill>
                  <a:srgbClr val="2A607A"/>
                </a:solidFill>
                <a:latin typeface="Open Sans Bold"/>
              </a:rPr>
              <a:t> </a:t>
            </a:r>
          </a:p>
          <a:p>
            <a:pPr>
              <a:lnSpc>
                <a:spcPts val="6480"/>
              </a:lnSpc>
            </a:pPr>
            <a:endParaRPr lang="en-US" sz="5400" spc="-210" dirty="0">
              <a:solidFill>
                <a:srgbClr val="2A607A"/>
              </a:solidFill>
              <a:latin typeface="Open Sans Bold"/>
            </a:endParaRPr>
          </a:p>
          <a:p>
            <a:pPr>
              <a:lnSpc>
                <a:spcPts val="6480"/>
              </a:lnSpc>
            </a:pPr>
            <a:endParaRPr lang="en-US" sz="5400" spc="-215" dirty="0">
              <a:solidFill>
                <a:srgbClr val="F4AA06"/>
              </a:solidFill>
              <a:latin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73128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14239</TotalTime>
  <Words>363</Words>
  <Application>Microsoft Office PowerPoint</Application>
  <PresentationFormat>Aangepast</PresentationFormat>
  <Paragraphs>68</Paragraphs>
  <Slides>7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Open Sans Bold</vt:lpstr>
      <vt:lpstr>Arial</vt:lpstr>
      <vt:lpstr>Calibri</vt:lpstr>
      <vt:lpstr>Open Sans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Sjabloon Powerpoint Krachtige basiszorg</dc:title>
  <dc:creator>Fiona de Jong</dc:creator>
  <cp:lastModifiedBy>Fiona de Jong</cp:lastModifiedBy>
  <cp:revision>4</cp:revision>
  <dcterms:created xsi:type="dcterms:W3CDTF">2006-08-16T00:00:00Z</dcterms:created>
  <dcterms:modified xsi:type="dcterms:W3CDTF">2024-10-26T10:34:02Z</dcterms:modified>
  <dc:identifier>DAF_SBvUvHI</dc:identifier>
</cp:coreProperties>
</file>